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8560" autoAdjust="0"/>
  </p:normalViewPr>
  <p:slideViewPr>
    <p:cSldViewPr snapToGrid="0">
      <p:cViewPr>
        <p:scale>
          <a:sx n="63" d="100"/>
          <a:sy n="63" d="100"/>
        </p:scale>
        <p:origin x="61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E51A82-20D9-417E-8E4D-350E6196588B}" type="datetimeFigureOut">
              <a:rPr lang="en-US" smtClean="0"/>
              <a:t>7/1/2021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C2BA83-F00F-455B-914F-61B95D890534}" type="slidenum">
              <a:rPr lang="en-US" smtClean="0"/>
              <a:t>‹#›</a:t>
            </a:fld>
            <a:endParaRPr lang="en-US"/>
          </a:p>
        </p:txBody>
      </p:sp>
    </p:spTree>
    <p:extLst>
      <p:ext uri="{BB962C8B-B14F-4D97-AF65-F5344CB8AC3E}">
        <p14:creationId xmlns:p14="http://schemas.microsoft.com/office/powerpoint/2010/main" val="1014127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iblegateway.com/passage/?search=Galatians+3%3A28&amp;version=ESV"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dailyverses.net/philippians/4/9"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Curriculum evaluation includes an ongoing process in learning institutions entailing collection,</a:t>
            </a:r>
            <a:r>
              <a:rPr lang="en-US" baseline="0" dirty="0" smtClean="0"/>
              <a:t> synthesis and interpretation of information to evaluate the understanding and abilities of the students. Information is gathered through a comprehensive system aimed at accountability towards better levels of student </a:t>
            </a:r>
            <a:r>
              <a:rPr lang="en-US" baseline="0" dirty="0" smtClean="0"/>
              <a:t>learning (</a:t>
            </a:r>
            <a:r>
              <a:rPr lang="en-US" dirty="0" err="1" smtClean="0"/>
              <a:t>Bharvad</a:t>
            </a:r>
            <a:r>
              <a:rPr lang="en-US" dirty="0" smtClean="0"/>
              <a:t>, A. 2016). </a:t>
            </a:r>
            <a:endParaRPr lang="en-US" dirty="0"/>
          </a:p>
        </p:txBody>
      </p:sp>
      <p:sp>
        <p:nvSpPr>
          <p:cNvPr id="4" name="Slide Number Placeholder 3"/>
          <p:cNvSpPr>
            <a:spLocks noGrp="1"/>
          </p:cNvSpPr>
          <p:nvPr>
            <p:ph type="sldNum" sz="quarter" idx="10"/>
          </p:nvPr>
        </p:nvSpPr>
        <p:spPr/>
        <p:txBody>
          <a:bodyPr/>
          <a:lstStyle/>
          <a:p>
            <a:fld id="{51C2BA83-F00F-455B-914F-61B95D890534}" type="slidenum">
              <a:rPr lang="en-US" smtClean="0"/>
              <a:t>2</a:t>
            </a:fld>
            <a:endParaRPr lang="en-US"/>
          </a:p>
        </p:txBody>
      </p:sp>
    </p:spTree>
    <p:extLst>
      <p:ext uri="{BB962C8B-B14F-4D97-AF65-F5344CB8AC3E}">
        <p14:creationId xmlns:p14="http://schemas.microsoft.com/office/powerpoint/2010/main" val="7412283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sz="1200" b="0" dirty="0" smtClean="0">
                <a:latin typeface="18thCentury" pitchFamily="2" charset="0"/>
              </a:rPr>
              <a:t>There are major aspects which educators need to consider when formulating a</a:t>
            </a:r>
            <a:r>
              <a:rPr lang="en-US" sz="1200" b="0" baseline="0" dirty="0" smtClean="0">
                <a:latin typeface="18thCentury" pitchFamily="2" charset="0"/>
              </a:rPr>
              <a:t> systematic evaluation. Educators need to identify a clear purpose or use of the assessment bases on the current curriculum. A proper method of evaluation is also required to ensure the desired results are achieved. Proper sources of information for the desired feedback should also be identified before the curriculum evaluation. </a:t>
            </a:r>
            <a:endParaRPr lang="en-US" sz="1200" b="0" dirty="0" smtClean="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11</a:t>
            </a:fld>
            <a:endParaRPr lang="en-US"/>
          </a:p>
        </p:txBody>
      </p:sp>
    </p:spTree>
    <p:extLst>
      <p:ext uri="{BB962C8B-B14F-4D97-AF65-F5344CB8AC3E}">
        <p14:creationId xmlns:p14="http://schemas.microsoft.com/office/powerpoint/2010/main" val="2923579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sz="1200" b="0" dirty="0" smtClean="0">
                <a:latin typeface="18thCentury" pitchFamily="2" charset="0"/>
              </a:rPr>
              <a:t>There are major aspects which educators need to consider when formulating a</a:t>
            </a:r>
            <a:r>
              <a:rPr lang="en-US" sz="1200" b="0" baseline="0" dirty="0" smtClean="0">
                <a:latin typeface="18thCentury" pitchFamily="2" charset="0"/>
              </a:rPr>
              <a:t> systematic evaluation. Educators need to identify a clear purpose or use of the assessment bases on the current curriculum. A proper method of evaluation is also required to ensure the desired results are achieved. Proper sources of information for the desired feedback should also be identified before the curriculum evaluation. </a:t>
            </a:r>
            <a:endParaRPr lang="en-US" sz="1200" b="0" dirty="0" smtClean="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12</a:t>
            </a:fld>
            <a:endParaRPr lang="en-US"/>
          </a:p>
        </p:txBody>
      </p:sp>
    </p:spTree>
    <p:extLst>
      <p:ext uri="{BB962C8B-B14F-4D97-AF65-F5344CB8AC3E}">
        <p14:creationId xmlns:p14="http://schemas.microsoft.com/office/powerpoint/2010/main" val="161605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Curriculum</a:t>
            </a:r>
            <a:r>
              <a:rPr lang="en-US" baseline="0" dirty="0" smtClean="0"/>
              <a:t> evaluation is important in gathering feedback about the ongoing curriculum. The evaluation is a significant way of identifying the successes and shortcomings of the curriculum or program. The information gathered helps in identifying the efficiency of the of the program in improving student learning. The areas of weaknesses can also be identified through the evaluations and the feedback generated. This can be important in formulating policies and decisions on how the program should be evaluated. </a:t>
            </a:r>
            <a:endParaRPr lang="en-US" dirty="0"/>
          </a:p>
        </p:txBody>
      </p:sp>
      <p:sp>
        <p:nvSpPr>
          <p:cNvPr id="4" name="Slide Number Placeholder 3"/>
          <p:cNvSpPr>
            <a:spLocks noGrp="1"/>
          </p:cNvSpPr>
          <p:nvPr>
            <p:ph type="sldNum" sz="quarter" idx="10"/>
          </p:nvPr>
        </p:nvSpPr>
        <p:spPr/>
        <p:txBody>
          <a:bodyPr/>
          <a:lstStyle/>
          <a:p>
            <a:fld id="{51C2BA83-F00F-455B-914F-61B95D890534}" type="slidenum">
              <a:rPr lang="en-US" smtClean="0"/>
              <a:t>3</a:t>
            </a:fld>
            <a:endParaRPr lang="en-US"/>
          </a:p>
        </p:txBody>
      </p:sp>
    </p:spTree>
    <p:extLst>
      <p:ext uri="{BB962C8B-B14F-4D97-AF65-F5344CB8AC3E}">
        <p14:creationId xmlns:p14="http://schemas.microsoft.com/office/powerpoint/2010/main" val="2929891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dirty="0" smtClean="0"/>
              <a:t>The validity and</a:t>
            </a:r>
            <a:r>
              <a:rPr lang="en-US" baseline="0" dirty="0" smtClean="0"/>
              <a:t> reliability in curriculum evaluation is one of the significant factors for educators to consider. </a:t>
            </a:r>
            <a:r>
              <a:rPr lang="en-US" sz="1200" dirty="0" smtClean="0">
                <a:latin typeface="18thCentury" pitchFamily="2" charset="0"/>
              </a:rPr>
              <a:t>Validity of curriculum evaluation encompasses the idea that the applied outcome measures are sensitive to the intended goals. It is related to the purpose of the research and the relevant data for quantifying the process. Educators</a:t>
            </a:r>
            <a:r>
              <a:rPr lang="en-US" sz="1200" baseline="0" dirty="0" smtClean="0">
                <a:latin typeface="18thCentury" pitchFamily="2" charset="0"/>
              </a:rPr>
              <a:t> should ensure the right instrument is selected in measuring a given outcome. </a:t>
            </a:r>
            <a:r>
              <a:rPr lang="en-US" sz="1200" dirty="0" smtClean="0">
                <a:latin typeface="18thCentury" pitchFamily="2" charset="0"/>
              </a:rPr>
              <a:t>Reliability of evaluation entails the ability of the evaluation to provide accurate results. The results</a:t>
            </a:r>
            <a:r>
              <a:rPr lang="en-US" sz="1200" baseline="0" dirty="0" smtClean="0">
                <a:latin typeface="18thCentury" pitchFamily="2" charset="0"/>
              </a:rPr>
              <a:t> collected in the evaluation should be accurate before the educators apply them program implementation or improvement. </a:t>
            </a:r>
            <a:endParaRPr lang="en-US" sz="1200" dirty="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4</a:t>
            </a:fld>
            <a:endParaRPr lang="en-US"/>
          </a:p>
        </p:txBody>
      </p:sp>
    </p:spTree>
    <p:extLst>
      <p:ext uri="{BB962C8B-B14F-4D97-AF65-F5344CB8AC3E}">
        <p14:creationId xmlns:p14="http://schemas.microsoft.com/office/powerpoint/2010/main" val="3038182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sz="1200" dirty="0" smtClean="0">
                <a:latin typeface="+mn-lt"/>
              </a:rPr>
              <a:t>Validity</a:t>
            </a:r>
            <a:r>
              <a:rPr lang="en-US" sz="1200" baseline="0" dirty="0" smtClean="0">
                <a:latin typeface="+mn-lt"/>
              </a:rPr>
              <a:t> and reliability are important aspects for professionals to understand before development of an evaluations plan. The selection of the correct method or instrument in measuring a desired outcome allows the educators to identify weaknesses in the learners as well as methods of improving them. Accuracy in results can also ensure educators quantify the goals appropriately for selection of proper instrument. The accuracy of the results also ensures truth in the final results. Truth is required of the people in the Bible” </a:t>
            </a:r>
            <a:r>
              <a:rPr lang="en-US" sz="1200" dirty="0" smtClean="0">
                <a:latin typeface="18thCentury" pitchFamily="2" charset="0"/>
              </a:rPr>
              <a:t>Proverbs 12:22 “The </a:t>
            </a:r>
            <a:r>
              <a:rPr lang="en-US" sz="1200" cap="small" dirty="0" smtClean="0">
                <a:latin typeface="18thCentury" pitchFamily="2" charset="0"/>
              </a:rPr>
              <a:t>Lord</a:t>
            </a:r>
            <a:r>
              <a:rPr lang="en-US" sz="1200" dirty="0" smtClean="0">
                <a:latin typeface="18thCentury" pitchFamily="2" charset="0"/>
              </a:rPr>
              <a:t> detests lying lips,</a:t>
            </a:r>
            <a:br>
              <a:rPr lang="en-US" sz="1200" dirty="0" smtClean="0">
                <a:latin typeface="18thCentury" pitchFamily="2" charset="0"/>
              </a:rPr>
            </a:br>
            <a:r>
              <a:rPr lang="en-US" sz="1200" dirty="0" smtClean="0">
                <a:latin typeface="18thCentury" pitchFamily="2" charset="0"/>
              </a:rPr>
              <a:t>   but he delights in people who are trustworthy”</a:t>
            </a:r>
            <a:endParaRPr lang="en-US" sz="1200" dirty="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5</a:t>
            </a:fld>
            <a:endParaRPr lang="en-US"/>
          </a:p>
        </p:txBody>
      </p:sp>
    </p:spTree>
    <p:extLst>
      <p:ext uri="{BB962C8B-B14F-4D97-AF65-F5344CB8AC3E}">
        <p14:creationId xmlns:p14="http://schemas.microsoft.com/office/powerpoint/2010/main" val="3553953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sz="1200" dirty="0" smtClean="0">
                <a:latin typeface="18thCentury" pitchFamily="2" charset="0"/>
              </a:rPr>
              <a:t>Culturally responsive teaching is one of the pedagogies</a:t>
            </a:r>
            <a:r>
              <a:rPr lang="en-US" sz="1200" baseline="0" dirty="0" smtClean="0">
                <a:latin typeface="18thCentury" pitchFamily="2" charset="0"/>
              </a:rPr>
              <a:t> which appreciate diversity in the classroom setting. Adopting a culturally responsive teaching method ensures that the educators formulate their teaching plans in in reference to the cultures of the students. </a:t>
            </a:r>
            <a:r>
              <a:rPr lang="en-US" sz="1200" dirty="0" smtClean="0">
                <a:latin typeface="18thCentury" pitchFamily="2" charset="0"/>
              </a:rPr>
              <a:t>Considers the differences in student backgrounds experiences and prior knowledge. Teaching can in this manner be provided based on the current</a:t>
            </a:r>
            <a:r>
              <a:rPr lang="en-US" sz="1200" baseline="0" dirty="0" smtClean="0">
                <a:latin typeface="18thCentury" pitchFamily="2" charset="0"/>
              </a:rPr>
              <a:t> social contexts in the </a:t>
            </a:r>
            <a:r>
              <a:rPr lang="en-US" sz="1200" baseline="0" dirty="0" smtClean="0">
                <a:latin typeface="18thCentury" pitchFamily="2" charset="0"/>
              </a:rPr>
              <a:t>classroom </a:t>
            </a:r>
            <a:endParaRPr lang="en-US" sz="1200" dirty="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6</a:t>
            </a:fld>
            <a:endParaRPr lang="en-US"/>
          </a:p>
        </p:txBody>
      </p:sp>
    </p:spTree>
    <p:extLst>
      <p:ext uri="{BB962C8B-B14F-4D97-AF65-F5344CB8AC3E}">
        <p14:creationId xmlns:p14="http://schemas.microsoft.com/office/powerpoint/2010/main" val="1633802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200" dirty="0" smtClean="0">
                <a:latin typeface="18thCentury" pitchFamily="2" charset="0"/>
              </a:rPr>
              <a:t>Educators</a:t>
            </a:r>
            <a:r>
              <a:rPr lang="en-US" sz="1200" baseline="0" dirty="0" smtClean="0">
                <a:latin typeface="18thCentury" pitchFamily="2" charset="0"/>
              </a:rPr>
              <a:t> can promote various significant factors through culturally responsive teaching. It helps in strengthening the cultural identify of he students. Students become more proud of their culture when its greatly recognized in the classroom. It is also a great way of promoting inclusive learning in the classroom regardless of personal; background. The bible promotes inclusiveness in “</a:t>
            </a:r>
            <a:r>
              <a:rPr lang="en-US" sz="1200" b="1" i="0" kern="1200" dirty="0" smtClean="0">
                <a:solidFill>
                  <a:schemeClr val="tx1"/>
                </a:solidFill>
                <a:effectLst/>
                <a:latin typeface="+mn-lt"/>
                <a:ea typeface="+mn-ea"/>
                <a:cs typeface="+mn-cs"/>
                <a:hlinkClick r:id="rId3"/>
              </a:rPr>
              <a:t>Galatians 3:28</a:t>
            </a:r>
            <a:r>
              <a:rPr lang="en-US" sz="1200" b="1" i="0" kern="1200" dirty="0" smtClean="0">
                <a:solidFill>
                  <a:schemeClr val="tx1"/>
                </a:solidFill>
                <a:effectLst/>
                <a:latin typeface="+mn-lt"/>
                <a:ea typeface="+mn-ea"/>
                <a:cs typeface="+mn-cs"/>
              </a:rPr>
              <a:t> </a:t>
            </a:r>
          </a:p>
          <a:p>
            <a:pPr>
              <a:buFont typeface="Wingdings" panose="05000000000000000000" pitchFamily="2" charset="2"/>
              <a:buNone/>
            </a:pPr>
            <a:r>
              <a:rPr lang="en-US" sz="1200" b="0" i="0" kern="1200" dirty="0" smtClean="0">
                <a:solidFill>
                  <a:schemeClr val="tx1"/>
                </a:solidFill>
                <a:effectLst/>
                <a:latin typeface="+mn-lt"/>
                <a:ea typeface="+mn-ea"/>
                <a:cs typeface="+mn-cs"/>
              </a:rPr>
              <a:t>There is neither Jew nor Greek, there is neither slave nor free, there is no male and female, for you are all one in Christ Jesus.” it is also a great way of promoting critical thinking by encom0assing a variety</a:t>
            </a:r>
            <a:r>
              <a:rPr lang="en-US" sz="1200" b="0" i="0" kern="1200" baseline="0" dirty="0" smtClean="0">
                <a:solidFill>
                  <a:schemeClr val="tx1"/>
                </a:solidFill>
                <a:effectLst/>
                <a:latin typeface="+mn-lt"/>
                <a:ea typeface="+mn-ea"/>
                <a:cs typeface="+mn-cs"/>
              </a:rPr>
              <a:t> of opinions and experiences. </a:t>
            </a:r>
            <a:endParaRPr lang="en-US" sz="1200" dirty="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7</a:t>
            </a:fld>
            <a:endParaRPr lang="en-US"/>
          </a:p>
        </p:txBody>
      </p:sp>
    </p:spTree>
    <p:extLst>
      <p:ext uri="{BB962C8B-B14F-4D97-AF65-F5344CB8AC3E}">
        <p14:creationId xmlns:p14="http://schemas.microsoft.com/office/powerpoint/2010/main" val="2848286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sz="1200" b="0" dirty="0" smtClean="0">
                <a:latin typeface="18thCentury" pitchFamily="2" charset="0"/>
              </a:rPr>
              <a:t>Assessment of learning is the</a:t>
            </a:r>
            <a:r>
              <a:rPr lang="en-US" sz="1200" b="0" baseline="0" dirty="0" smtClean="0">
                <a:latin typeface="18thCentury" pitchFamily="2" charset="0"/>
              </a:rPr>
              <a:t> approach of creating feedback an then using it to improve the performance of the students. It is an approach which </a:t>
            </a:r>
            <a:r>
              <a:rPr lang="en-US" sz="1200" dirty="0" smtClean="0">
                <a:latin typeface="18thCentury" pitchFamily="2" charset="0"/>
              </a:rPr>
              <a:t>is more involving to the student creating more confidence in studies. Students understand easily what they expect to learn and understand. It is important in closing the gap between the current situation of the learner and their wishes. </a:t>
            </a: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200" b="0" dirty="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8</a:t>
            </a:fld>
            <a:endParaRPr lang="en-US"/>
          </a:p>
        </p:txBody>
      </p:sp>
    </p:spTree>
    <p:extLst>
      <p:ext uri="{BB962C8B-B14F-4D97-AF65-F5344CB8AC3E}">
        <p14:creationId xmlns:p14="http://schemas.microsoft.com/office/powerpoint/2010/main" val="4089174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Char char="Ø"/>
            </a:pPr>
            <a:r>
              <a:rPr lang="en-US" sz="1200" dirty="0" smtClean="0">
                <a:latin typeface="18thCentury" pitchFamily="2" charset="0"/>
              </a:rPr>
              <a:t>The bible encourages the use of evidence in every practice. </a:t>
            </a:r>
          </a:p>
          <a:p>
            <a:pPr>
              <a:buFont typeface="Wingdings" panose="05000000000000000000" pitchFamily="2" charset="2"/>
              <a:buChar char="Ø"/>
            </a:pPr>
            <a:r>
              <a:rPr lang="en-US" sz="1200" b="1" dirty="0" smtClean="0">
                <a:latin typeface="18thCentury" pitchFamily="2" charset="0"/>
                <a:hlinkClick r:id="rId3"/>
              </a:rPr>
              <a:t>“Philippians 4:9</a:t>
            </a:r>
            <a:r>
              <a:rPr lang="en-US" sz="1200" b="1" dirty="0" smtClean="0">
                <a:latin typeface="18thCentury" pitchFamily="2" charset="0"/>
              </a:rPr>
              <a:t> </a:t>
            </a:r>
            <a:r>
              <a:rPr lang="en-US" sz="1200" dirty="0" smtClean="0">
                <a:latin typeface="18thCentury" pitchFamily="2" charset="0"/>
              </a:rPr>
              <a:t>Whatever you have learned or received or heard from me, or seen in me—put it into practice. And the God of peace will be with you”</a:t>
            </a:r>
          </a:p>
          <a:p>
            <a:pPr>
              <a:buFont typeface="Wingdings" panose="05000000000000000000" pitchFamily="2" charset="2"/>
              <a:buChar char="Ø"/>
            </a:pPr>
            <a:r>
              <a:rPr lang="en-US" sz="1200" dirty="0" smtClean="0">
                <a:latin typeface="18thCentury" pitchFamily="2" charset="0"/>
              </a:rPr>
              <a:t>Evidence can include feedback or assessment results</a:t>
            </a:r>
            <a:endParaRPr lang="en-US" sz="1200" dirty="0" smtClean="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9</a:t>
            </a:fld>
            <a:endParaRPr lang="en-US"/>
          </a:p>
        </p:txBody>
      </p:sp>
    </p:spTree>
    <p:extLst>
      <p:ext uri="{BB962C8B-B14F-4D97-AF65-F5344CB8AC3E}">
        <p14:creationId xmlns:p14="http://schemas.microsoft.com/office/powerpoint/2010/main" val="2741025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US" sz="1200" b="0" dirty="0" smtClean="0">
                <a:latin typeface="18thCentury" pitchFamily="2" charset="0"/>
              </a:rPr>
              <a:t>Educators can choose various models in the</a:t>
            </a:r>
            <a:r>
              <a:rPr lang="en-US" sz="1200" b="0" baseline="0" dirty="0" smtClean="0">
                <a:latin typeface="18thCentury" pitchFamily="2" charset="0"/>
              </a:rPr>
              <a:t> application of curriculum evaluation. One of the reliable models of application include the Tyler model which considers the information gathered from the students in the basements while paying close attention to experiences provided against the objectives of the curriculum evaluation. It also considers the accuracy of the methods used to evaluate various outcomes. </a:t>
            </a:r>
            <a:endParaRPr lang="en-US" sz="1200" b="0" dirty="0" smtClean="0">
              <a:latin typeface="18thCentury" pitchFamily="2" charset="0"/>
            </a:endParaRPr>
          </a:p>
        </p:txBody>
      </p:sp>
      <p:sp>
        <p:nvSpPr>
          <p:cNvPr id="4" name="Slide Number Placeholder 3"/>
          <p:cNvSpPr>
            <a:spLocks noGrp="1"/>
          </p:cNvSpPr>
          <p:nvPr>
            <p:ph type="sldNum" sz="quarter" idx="10"/>
          </p:nvPr>
        </p:nvSpPr>
        <p:spPr/>
        <p:txBody>
          <a:bodyPr/>
          <a:lstStyle/>
          <a:p>
            <a:fld id="{51C2BA83-F00F-455B-914F-61B95D890534}" type="slidenum">
              <a:rPr lang="en-US" smtClean="0"/>
              <a:t>10</a:t>
            </a:fld>
            <a:endParaRPr lang="en-US"/>
          </a:p>
        </p:txBody>
      </p:sp>
    </p:spTree>
    <p:extLst>
      <p:ext uri="{BB962C8B-B14F-4D97-AF65-F5344CB8AC3E}">
        <p14:creationId xmlns:p14="http://schemas.microsoft.com/office/powerpoint/2010/main" val="753750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132160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E72AC55-B638-476A-B4B5-4F40CC814194}" type="datetimeFigureOut">
              <a:rPr lang="en-US" smtClean="0"/>
              <a:t>7/1/2021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4137615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2447611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10505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30335684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835863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3097888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1262035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478634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1675275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3515008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72AC55-B638-476A-B4B5-4F40CC814194}" type="datetimeFigureOut">
              <a:rPr lang="en-US" smtClean="0"/>
              <a:t>7/1/2021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3003307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72AC55-B638-476A-B4B5-4F40CC814194}" type="datetimeFigureOut">
              <a:rPr lang="en-US" smtClean="0"/>
              <a:t>7/1/2021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1902185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2123613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230882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EE72AC55-B638-476A-B4B5-4F40CC814194}" type="datetimeFigureOut">
              <a:rPr lang="en-US" smtClean="0"/>
              <a:t>7/1/2021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1424742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E72AC55-B638-476A-B4B5-4F40CC814194}" type="datetimeFigureOut">
              <a:rPr lang="en-US" smtClean="0"/>
              <a:t>7/1/2021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4FA13-5C8B-445F-BE7C-B914E4C495EF}" type="slidenum">
              <a:rPr lang="en-US" smtClean="0"/>
              <a:t>‹#›</a:t>
            </a:fld>
            <a:endParaRPr lang="en-US"/>
          </a:p>
        </p:txBody>
      </p:sp>
    </p:spTree>
    <p:extLst>
      <p:ext uri="{BB962C8B-B14F-4D97-AF65-F5344CB8AC3E}">
        <p14:creationId xmlns:p14="http://schemas.microsoft.com/office/powerpoint/2010/main" val="1268447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E72AC55-B638-476A-B4B5-4F40CC814194}" type="datetimeFigureOut">
              <a:rPr lang="en-US" smtClean="0"/>
              <a:t>7/1/2021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594FA13-5C8B-445F-BE7C-B914E4C495EF}" type="slidenum">
              <a:rPr lang="en-US" smtClean="0"/>
              <a:t>‹#›</a:t>
            </a:fld>
            <a:endParaRPr lang="en-US"/>
          </a:p>
        </p:txBody>
      </p:sp>
    </p:spTree>
    <p:extLst>
      <p:ext uri="{BB962C8B-B14F-4D97-AF65-F5344CB8AC3E}">
        <p14:creationId xmlns:p14="http://schemas.microsoft.com/office/powerpoint/2010/main" val="326846931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ailyverses.net/philippians/4/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18thCentury" pitchFamily="2" charset="0"/>
              </a:rPr>
              <a:t>Curriculum Evaluation </a:t>
            </a:r>
            <a:endParaRPr lang="en-US" b="1" dirty="0">
              <a:latin typeface="18thCentury" pitchFamily="2" charset="0"/>
            </a:endParaRPr>
          </a:p>
        </p:txBody>
      </p:sp>
      <p:sp>
        <p:nvSpPr>
          <p:cNvPr id="5" name="Content Placeholder 4"/>
          <p:cNvSpPr>
            <a:spLocks noGrp="1"/>
          </p:cNvSpPr>
          <p:nvPr>
            <p:ph idx="1"/>
          </p:nvPr>
        </p:nvSpPr>
        <p:spPr/>
        <p:txBody>
          <a:bodyPr/>
          <a:lstStyle/>
          <a:p>
            <a:pPr algn="ctr"/>
            <a:endParaRPr lang="en-US" dirty="0"/>
          </a:p>
          <a:p>
            <a:pPr algn="ctr"/>
            <a:endParaRPr lang="en-US" dirty="0" smtClean="0"/>
          </a:p>
          <a:p>
            <a:pPr marL="0" indent="0" algn="ctr">
              <a:buNone/>
            </a:pPr>
            <a:r>
              <a:rPr lang="en-US" sz="2800" dirty="0" smtClean="0">
                <a:latin typeface="18thCentury" pitchFamily="2" charset="0"/>
              </a:rPr>
              <a:t>Name </a:t>
            </a:r>
          </a:p>
          <a:p>
            <a:pPr marL="0" indent="0" algn="ctr">
              <a:buNone/>
            </a:pPr>
            <a:r>
              <a:rPr lang="en-US" sz="2800" dirty="0" smtClean="0">
                <a:latin typeface="18thCentury" pitchFamily="2" charset="0"/>
              </a:rPr>
              <a:t>Institution </a:t>
            </a:r>
          </a:p>
          <a:p>
            <a:pPr marL="0" indent="0" algn="ctr">
              <a:buNone/>
            </a:pPr>
            <a:r>
              <a:rPr lang="en-US" sz="2800" dirty="0" smtClean="0">
                <a:latin typeface="18thCentury" pitchFamily="2" charset="0"/>
              </a:rPr>
              <a:t>Course </a:t>
            </a:r>
          </a:p>
          <a:p>
            <a:pPr marL="0" indent="0" algn="ctr">
              <a:buNone/>
            </a:pPr>
            <a:r>
              <a:rPr lang="en-US" sz="2800" dirty="0" smtClean="0">
                <a:latin typeface="18thCentury" pitchFamily="2" charset="0"/>
              </a:rPr>
              <a:t>Instructor </a:t>
            </a:r>
          </a:p>
          <a:p>
            <a:pPr marL="0" indent="0" algn="ctr">
              <a:buNone/>
            </a:pPr>
            <a:r>
              <a:rPr lang="en-US" sz="2800" dirty="0" smtClean="0">
                <a:latin typeface="18thCentury" pitchFamily="2" charset="0"/>
              </a:rPr>
              <a:t>Date </a:t>
            </a:r>
            <a:endParaRPr lang="en-US" sz="2800" dirty="0">
              <a:latin typeface="18thCentury" pitchFamily="2" charset="0"/>
            </a:endParaRPr>
          </a:p>
        </p:txBody>
      </p:sp>
    </p:spTree>
    <p:extLst>
      <p:ext uri="{BB962C8B-B14F-4D97-AF65-F5344CB8AC3E}">
        <p14:creationId xmlns:p14="http://schemas.microsoft.com/office/powerpoint/2010/main" val="2550348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4400" b="1" dirty="0" smtClean="0">
                <a:latin typeface="18thCentury" pitchFamily="2" charset="0"/>
              </a:rPr>
              <a:t>Application of curriculum evaluation</a:t>
            </a:r>
            <a:endParaRPr lang="en-US" sz="4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rmAutofit/>
          </a:bodyPr>
          <a:lstStyle/>
          <a:p>
            <a:pPr>
              <a:buFont typeface="Wingdings" panose="05000000000000000000" pitchFamily="2" charset="2"/>
              <a:buChar char="Ø"/>
            </a:pPr>
            <a:r>
              <a:rPr lang="en-US" sz="3600" dirty="0" smtClean="0">
                <a:latin typeface="18thCentury" pitchFamily="2" charset="0"/>
              </a:rPr>
              <a:t>Tyler model of curriculum evaluation application considers;</a:t>
            </a:r>
          </a:p>
          <a:p>
            <a:pPr lvl="1">
              <a:buFont typeface="Wingdings" panose="05000000000000000000" pitchFamily="2" charset="2"/>
              <a:buChar char="Ø"/>
            </a:pPr>
            <a:r>
              <a:rPr lang="en-US" sz="3400" dirty="0" smtClean="0">
                <a:latin typeface="18thCentury" pitchFamily="2" charset="0"/>
              </a:rPr>
              <a:t>Information gathers from the student </a:t>
            </a:r>
          </a:p>
          <a:p>
            <a:pPr lvl="1">
              <a:buFont typeface="Wingdings" panose="05000000000000000000" pitchFamily="2" charset="2"/>
              <a:buChar char="Ø"/>
            </a:pPr>
            <a:r>
              <a:rPr lang="en-US" sz="3400" dirty="0" smtClean="0">
                <a:latin typeface="18thCentury" pitchFamily="2" charset="0"/>
              </a:rPr>
              <a:t>The objectives of the curriculum against the experience provided by activities applied. </a:t>
            </a:r>
          </a:p>
          <a:p>
            <a:pPr lvl="1">
              <a:buFont typeface="Wingdings" panose="05000000000000000000" pitchFamily="2" charset="2"/>
              <a:buChar char="Ø"/>
            </a:pPr>
            <a:r>
              <a:rPr lang="en-US" sz="3400" dirty="0" smtClean="0">
                <a:latin typeface="18thCentury" pitchFamily="2" charset="0"/>
              </a:rPr>
              <a:t>The methods used to evaluate various outcomes </a:t>
            </a:r>
            <a:r>
              <a:rPr lang="en-US" sz="3200" dirty="0">
                <a:latin typeface="18thCentury" pitchFamily="2" charset="0"/>
              </a:rPr>
              <a:t>(</a:t>
            </a:r>
            <a:r>
              <a:rPr lang="en-US" sz="3200" dirty="0" err="1">
                <a:latin typeface="18thCentury" pitchFamily="2" charset="0"/>
              </a:rPr>
              <a:t>Bharvad</a:t>
            </a:r>
            <a:r>
              <a:rPr lang="en-US" sz="3200" dirty="0">
                <a:latin typeface="18thCentury" pitchFamily="2" charset="0"/>
              </a:rPr>
              <a:t>, 2016). </a:t>
            </a:r>
          </a:p>
        </p:txBody>
      </p:sp>
    </p:spTree>
    <p:extLst>
      <p:ext uri="{BB962C8B-B14F-4D97-AF65-F5344CB8AC3E}">
        <p14:creationId xmlns:p14="http://schemas.microsoft.com/office/powerpoint/2010/main" val="2620614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4400" b="1" dirty="0" smtClean="0">
                <a:latin typeface="18thCentury" pitchFamily="2" charset="0"/>
              </a:rPr>
              <a:t>Conclusion </a:t>
            </a:r>
            <a:endParaRPr lang="en-US" sz="4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rmAutofit lnSpcReduction="10000"/>
          </a:bodyPr>
          <a:lstStyle/>
          <a:p>
            <a:pPr>
              <a:buFont typeface="Wingdings" panose="05000000000000000000" pitchFamily="2" charset="2"/>
              <a:buChar char="Ø"/>
            </a:pPr>
            <a:r>
              <a:rPr lang="en-US" sz="4400" dirty="0" smtClean="0">
                <a:latin typeface="18thCentury" pitchFamily="2" charset="0"/>
              </a:rPr>
              <a:t>The main aspects of a systematic evaluation include;</a:t>
            </a:r>
          </a:p>
          <a:p>
            <a:pPr lvl="1">
              <a:buFont typeface="Wingdings" panose="05000000000000000000" pitchFamily="2" charset="2"/>
              <a:buChar char="Ø"/>
            </a:pPr>
            <a:r>
              <a:rPr lang="en-US" sz="4000" dirty="0" smtClean="0">
                <a:latin typeface="18thCentury" pitchFamily="2" charset="0"/>
              </a:rPr>
              <a:t>A clear purpose or use of the assessment </a:t>
            </a:r>
          </a:p>
          <a:p>
            <a:pPr lvl="1">
              <a:buFont typeface="Wingdings" panose="05000000000000000000" pitchFamily="2" charset="2"/>
              <a:buChar char="Ø"/>
            </a:pPr>
            <a:r>
              <a:rPr lang="en-US" sz="4000" dirty="0" smtClean="0">
                <a:latin typeface="18thCentury" pitchFamily="2" charset="0"/>
              </a:rPr>
              <a:t>Proper evaluation method </a:t>
            </a:r>
          </a:p>
          <a:p>
            <a:pPr lvl="1">
              <a:buFont typeface="Wingdings" panose="05000000000000000000" pitchFamily="2" charset="2"/>
              <a:buChar char="Ø"/>
            </a:pPr>
            <a:r>
              <a:rPr lang="en-US" sz="4000" dirty="0" smtClean="0">
                <a:latin typeface="18thCentury" pitchFamily="2" charset="0"/>
              </a:rPr>
              <a:t>Right source of data and information </a:t>
            </a:r>
            <a:r>
              <a:rPr lang="en-US" sz="4000" dirty="0" err="1">
                <a:latin typeface="18thCentury" pitchFamily="2" charset="0"/>
              </a:rPr>
              <a:t>Taras</a:t>
            </a:r>
            <a:r>
              <a:rPr lang="en-US" sz="4000" dirty="0">
                <a:latin typeface="18thCentury" pitchFamily="2" charset="0"/>
              </a:rPr>
              <a:t>, </a:t>
            </a:r>
            <a:r>
              <a:rPr lang="en-US" sz="4000" dirty="0" smtClean="0">
                <a:latin typeface="18thCentury" pitchFamily="2" charset="0"/>
              </a:rPr>
              <a:t>2012</a:t>
            </a:r>
            <a:r>
              <a:rPr lang="en-US" sz="4000" dirty="0">
                <a:latin typeface="18thCentury" pitchFamily="2" charset="0"/>
              </a:rPr>
              <a:t>). </a:t>
            </a:r>
            <a:endParaRPr lang="en-US" sz="4000" dirty="0" smtClean="0">
              <a:latin typeface="18thCentury" pitchFamily="2" charset="0"/>
            </a:endParaRPr>
          </a:p>
        </p:txBody>
      </p:sp>
    </p:spTree>
    <p:extLst>
      <p:ext uri="{BB962C8B-B14F-4D97-AF65-F5344CB8AC3E}">
        <p14:creationId xmlns:p14="http://schemas.microsoft.com/office/powerpoint/2010/main" val="15666108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4400" b="1" dirty="0" smtClean="0">
                <a:latin typeface="18thCentury" pitchFamily="2" charset="0"/>
              </a:rPr>
              <a:t>References </a:t>
            </a:r>
            <a:endParaRPr lang="en-US" sz="4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rmAutofit fontScale="92500"/>
          </a:bodyPr>
          <a:lstStyle/>
          <a:p>
            <a:pPr>
              <a:buFont typeface="Wingdings" panose="05000000000000000000" pitchFamily="2" charset="2"/>
              <a:buChar char="Ø"/>
            </a:pPr>
            <a:r>
              <a:rPr lang="en-US" dirty="0" err="1">
                <a:latin typeface="18thCentury" pitchFamily="2" charset="0"/>
              </a:rPr>
              <a:t>Bharvad</a:t>
            </a:r>
            <a:r>
              <a:rPr lang="en-US" dirty="0">
                <a:latin typeface="18thCentury" pitchFamily="2" charset="0"/>
              </a:rPr>
              <a:t>, A. J. (</a:t>
            </a:r>
            <a:r>
              <a:rPr lang="en-US" dirty="0" smtClean="0">
                <a:latin typeface="18thCentury" pitchFamily="2" charset="0"/>
              </a:rPr>
              <a:t>2016). </a:t>
            </a:r>
            <a:r>
              <a:rPr lang="en-US" dirty="0">
                <a:latin typeface="18thCentury" pitchFamily="2" charset="0"/>
              </a:rPr>
              <a:t>Curriculum evaluation. </a:t>
            </a:r>
            <a:r>
              <a:rPr lang="en-US" i="1" dirty="0">
                <a:latin typeface="18thCentury" pitchFamily="2" charset="0"/>
              </a:rPr>
              <a:t>International Research Journal</a:t>
            </a:r>
            <a:r>
              <a:rPr lang="en-US" dirty="0">
                <a:latin typeface="18thCentury" pitchFamily="2" charset="0"/>
              </a:rPr>
              <a:t>, </a:t>
            </a:r>
            <a:r>
              <a:rPr lang="en-US" i="1" dirty="0">
                <a:latin typeface="18thCentury" pitchFamily="2" charset="0"/>
              </a:rPr>
              <a:t>1</a:t>
            </a:r>
            <a:r>
              <a:rPr lang="en-US" dirty="0">
                <a:latin typeface="18thCentury" pitchFamily="2" charset="0"/>
              </a:rPr>
              <a:t>(12), 72-74</a:t>
            </a:r>
            <a:r>
              <a:rPr lang="en-US" dirty="0" smtClean="0">
                <a:latin typeface="18thCentury" pitchFamily="2" charset="0"/>
              </a:rPr>
              <a:t>.</a:t>
            </a:r>
          </a:p>
          <a:p>
            <a:pPr>
              <a:buFont typeface="Wingdings" panose="05000000000000000000" pitchFamily="2" charset="2"/>
              <a:buChar char="Ø"/>
            </a:pPr>
            <a:r>
              <a:rPr lang="en-US" dirty="0">
                <a:latin typeface="18thCentury" pitchFamily="2" charset="0"/>
              </a:rPr>
              <a:t>Norris, N. </a:t>
            </a:r>
            <a:r>
              <a:rPr lang="en-US" dirty="0" smtClean="0">
                <a:latin typeface="18thCentury" pitchFamily="2" charset="0"/>
              </a:rPr>
              <a:t>(2019). </a:t>
            </a:r>
            <a:r>
              <a:rPr lang="en-US" dirty="0">
                <a:latin typeface="18thCentury" pitchFamily="2" charset="0"/>
              </a:rPr>
              <a:t>Curriculum evaluation revisited. </a:t>
            </a:r>
            <a:r>
              <a:rPr lang="en-US" i="1" dirty="0">
                <a:latin typeface="18thCentury" pitchFamily="2" charset="0"/>
              </a:rPr>
              <a:t>Cambridge Journal of Education</a:t>
            </a:r>
            <a:r>
              <a:rPr lang="en-US" dirty="0">
                <a:latin typeface="18thCentury" pitchFamily="2" charset="0"/>
              </a:rPr>
              <a:t>, </a:t>
            </a:r>
            <a:r>
              <a:rPr lang="en-US" i="1" dirty="0">
                <a:latin typeface="18thCentury" pitchFamily="2" charset="0"/>
              </a:rPr>
              <a:t>28</a:t>
            </a:r>
            <a:r>
              <a:rPr lang="en-US" dirty="0">
                <a:latin typeface="18thCentury" pitchFamily="2" charset="0"/>
              </a:rPr>
              <a:t>(2), 207-219</a:t>
            </a:r>
            <a:r>
              <a:rPr lang="en-US" dirty="0" smtClean="0">
                <a:latin typeface="18thCentury" pitchFamily="2" charset="0"/>
              </a:rPr>
              <a:t>.</a:t>
            </a:r>
          </a:p>
          <a:p>
            <a:pPr>
              <a:buFont typeface="Wingdings" panose="05000000000000000000" pitchFamily="2" charset="2"/>
              <a:buChar char="Ø"/>
            </a:pPr>
            <a:r>
              <a:rPr lang="en-US" dirty="0">
                <a:latin typeface="18thCentury" pitchFamily="2" charset="0"/>
              </a:rPr>
              <a:t>Carpenter, G. I. (</a:t>
            </a:r>
            <a:r>
              <a:rPr lang="en-US" dirty="0" smtClean="0">
                <a:latin typeface="18thCentury" pitchFamily="2" charset="0"/>
              </a:rPr>
              <a:t>2016</a:t>
            </a:r>
            <a:r>
              <a:rPr lang="en-US" dirty="0">
                <a:latin typeface="18thCentury" pitchFamily="2" charset="0"/>
              </a:rPr>
              <a:t>). Accuracy, validity and reliability in assessment and in evaluation of services for older people: the role of the inter RAI MDS assessment system</a:t>
            </a:r>
            <a:r>
              <a:rPr lang="en-US" dirty="0" smtClean="0">
                <a:latin typeface="18thCentury" pitchFamily="2" charset="0"/>
              </a:rPr>
              <a:t>.</a:t>
            </a:r>
          </a:p>
          <a:p>
            <a:pPr>
              <a:buFont typeface="Wingdings" panose="05000000000000000000" pitchFamily="2" charset="2"/>
              <a:buChar char="Ø"/>
            </a:pPr>
            <a:r>
              <a:rPr lang="en-US" dirty="0">
                <a:latin typeface="18thCentury" pitchFamily="2" charset="0"/>
              </a:rPr>
              <a:t>Bear-Lehman, J., &amp; Abreu, B. C. </a:t>
            </a:r>
            <a:r>
              <a:rPr lang="en-US" dirty="0" smtClean="0">
                <a:latin typeface="18thCentury" pitchFamily="2" charset="0"/>
              </a:rPr>
              <a:t>(2019</a:t>
            </a:r>
            <a:r>
              <a:rPr lang="en-US" dirty="0">
                <a:latin typeface="18thCentury" pitchFamily="2" charset="0"/>
              </a:rPr>
              <a:t>). Evaluating the hand: issues in reliability and validity. </a:t>
            </a:r>
            <a:r>
              <a:rPr lang="en-US" i="1" dirty="0">
                <a:latin typeface="18thCentury" pitchFamily="2" charset="0"/>
              </a:rPr>
              <a:t>Physical Therapy</a:t>
            </a:r>
            <a:r>
              <a:rPr lang="en-US" dirty="0">
                <a:latin typeface="18thCentury" pitchFamily="2" charset="0"/>
              </a:rPr>
              <a:t>, </a:t>
            </a:r>
            <a:r>
              <a:rPr lang="en-US" i="1" dirty="0">
                <a:latin typeface="18thCentury" pitchFamily="2" charset="0"/>
              </a:rPr>
              <a:t>69</a:t>
            </a:r>
            <a:r>
              <a:rPr lang="en-US" dirty="0">
                <a:latin typeface="18thCentury" pitchFamily="2" charset="0"/>
              </a:rPr>
              <a:t>(12), 1025-1033</a:t>
            </a:r>
            <a:r>
              <a:rPr lang="en-US" dirty="0" smtClean="0">
                <a:latin typeface="18thCentury" pitchFamily="2" charset="0"/>
              </a:rPr>
              <a:t>.</a:t>
            </a:r>
          </a:p>
          <a:p>
            <a:pPr>
              <a:buFont typeface="Wingdings" panose="05000000000000000000" pitchFamily="2" charset="2"/>
              <a:buChar char="Ø"/>
            </a:pPr>
            <a:r>
              <a:rPr lang="en-US" dirty="0">
                <a:latin typeface="18thCentury" pitchFamily="2" charset="0"/>
              </a:rPr>
              <a:t>Gay, G. (2018). </a:t>
            </a:r>
            <a:r>
              <a:rPr lang="en-US" i="1" dirty="0">
                <a:latin typeface="18thCentury" pitchFamily="2" charset="0"/>
              </a:rPr>
              <a:t>Culturally responsive teaching: Theory, research, and practice</a:t>
            </a:r>
            <a:r>
              <a:rPr lang="en-US" dirty="0">
                <a:latin typeface="18thCentury" pitchFamily="2" charset="0"/>
              </a:rPr>
              <a:t>. teachers college press</a:t>
            </a:r>
            <a:r>
              <a:rPr lang="en-US" dirty="0" smtClean="0">
                <a:latin typeface="18thCentury" pitchFamily="2" charset="0"/>
              </a:rPr>
              <a:t>.</a:t>
            </a:r>
          </a:p>
          <a:p>
            <a:pPr>
              <a:buFont typeface="Wingdings" panose="05000000000000000000" pitchFamily="2" charset="2"/>
              <a:buChar char="Ø"/>
            </a:pPr>
            <a:r>
              <a:rPr lang="en-US" dirty="0">
                <a:latin typeface="18thCentury" pitchFamily="2" charset="0"/>
              </a:rPr>
              <a:t>Gardner, J. (Ed.). (2012). </a:t>
            </a:r>
            <a:r>
              <a:rPr lang="en-US" i="1" dirty="0">
                <a:latin typeface="18thCentury" pitchFamily="2" charset="0"/>
              </a:rPr>
              <a:t>Assessment and learning</a:t>
            </a:r>
            <a:r>
              <a:rPr lang="en-US" dirty="0">
                <a:latin typeface="18thCentury" pitchFamily="2" charset="0"/>
              </a:rPr>
              <a:t>. Sage</a:t>
            </a:r>
            <a:r>
              <a:rPr lang="en-US" dirty="0" smtClean="0">
                <a:latin typeface="18thCentury" pitchFamily="2" charset="0"/>
              </a:rPr>
              <a:t>.</a:t>
            </a:r>
          </a:p>
          <a:p>
            <a:pPr>
              <a:buFont typeface="Wingdings" panose="05000000000000000000" pitchFamily="2" charset="2"/>
              <a:buChar char="Ø"/>
            </a:pPr>
            <a:r>
              <a:rPr lang="en-US" dirty="0" err="1">
                <a:latin typeface="18thCentury" pitchFamily="2" charset="0"/>
              </a:rPr>
              <a:t>Taras</a:t>
            </a:r>
            <a:r>
              <a:rPr lang="en-US" dirty="0">
                <a:latin typeface="18thCentury" pitchFamily="2" charset="0"/>
              </a:rPr>
              <a:t>, M. (2002). Using assessment for learning and learning from assessment. </a:t>
            </a:r>
            <a:r>
              <a:rPr lang="en-US" i="1" dirty="0">
                <a:latin typeface="18thCentury" pitchFamily="2" charset="0"/>
              </a:rPr>
              <a:t>Assessment &amp; Evaluation in Higher Education</a:t>
            </a:r>
            <a:r>
              <a:rPr lang="en-US" dirty="0">
                <a:latin typeface="18thCentury" pitchFamily="2" charset="0"/>
              </a:rPr>
              <a:t>, </a:t>
            </a:r>
            <a:r>
              <a:rPr lang="en-US" i="1" dirty="0">
                <a:latin typeface="18thCentury" pitchFamily="2" charset="0"/>
              </a:rPr>
              <a:t>27</a:t>
            </a:r>
            <a:r>
              <a:rPr lang="en-US" dirty="0">
                <a:latin typeface="18thCentury" pitchFamily="2" charset="0"/>
              </a:rPr>
              <a:t>(6), 501-510</a:t>
            </a:r>
            <a:r>
              <a:rPr lang="en-US" dirty="0" smtClean="0">
                <a:latin typeface="18thCentury" pitchFamily="2" charset="0"/>
              </a:rPr>
              <a:t>.</a:t>
            </a:r>
          </a:p>
          <a:p>
            <a:pPr>
              <a:buFont typeface="Wingdings" panose="05000000000000000000" pitchFamily="2" charset="2"/>
              <a:buChar char="Ø"/>
            </a:pPr>
            <a:r>
              <a:rPr lang="en-US" dirty="0">
                <a:latin typeface="18thCentury" pitchFamily="2" charset="0"/>
              </a:rPr>
              <a:t>James, King, et al. </a:t>
            </a:r>
            <a:r>
              <a:rPr lang="en-US" i="1" dirty="0">
                <a:latin typeface="18thCentury" pitchFamily="2" charset="0"/>
              </a:rPr>
              <a:t>The Holy Bible</a:t>
            </a:r>
            <a:r>
              <a:rPr lang="en-US" dirty="0">
                <a:latin typeface="18thCentury" pitchFamily="2" charset="0"/>
              </a:rPr>
              <a:t>. National Press, 1969.</a:t>
            </a:r>
            <a:endParaRPr lang="en-US" dirty="0" smtClean="0">
              <a:latin typeface="18thCentury" pitchFamily="2" charset="0"/>
            </a:endParaRPr>
          </a:p>
          <a:p>
            <a:pPr>
              <a:buFont typeface="Wingdings" panose="05000000000000000000" pitchFamily="2" charset="2"/>
              <a:buChar char="Ø"/>
            </a:pPr>
            <a:endParaRPr lang="en-US" sz="4000" dirty="0" smtClean="0">
              <a:latin typeface="18thCentury" pitchFamily="2" charset="0"/>
            </a:endParaRPr>
          </a:p>
        </p:txBody>
      </p:sp>
    </p:spTree>
    <p:extLst>
      <p:ext uri="{BB962C8B-B14F-4D97-AF65-F5344CB8AC3E}">
        <p14:creationId xmlns:p14="http://schemas.microsoft.com/office/powerpoint/2010/main" val="3729404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7200" b="1" dirty="0" smtClean="0">
                <a:latin typeface="18thCentury" pitchFamily="2" charset="0"/>
              </a:rPr>
              <a:t>Introduction  </a:t>
            </a:r>
            <a:endParaRPr lang="en-US" sz="7200" b="1" dirty="0">
              <a:latin typeface="18thCentury" pitchFamily="2" charset="0"/>
            </a:endParaRPr>
          </a:p>
        </p:txBody>
      </p:sp>
      <p:sp>
        <p:nvSpPr>
          <p:cNvPr id="5" name="Content Placeholder 4"/>
          <p:cNvSpPr>
            <a:spLocks noGrp="1"/>
          </p:cNvSpPr>
          <p:nvPr>
            <p:ph idx="1"/>
          </p:nvPr>
        </p:nvSpPr>
        <p:spPr/>
        <p:txBody>
          <a:bodyPr>
            <a:normAutofit fontScale="85000" lnSpcReduction="10000"/>
          </a:bodyPr>
          <a:lstStyle/>
          <a:p>
            <a:pPr>
              <a:buFont typeface="Wingdings" panose="05000000000000000000" pitchFamily="2" charset="2"/>
              <a:buChar char="q"/>
            </a:pPr>
            <a:r>
              <a:rPr lang="en-US" sz="3600" dirty="0" smtClean="0">
                <a:latin typeface="18thCentury" pitchFamily="2" charset="0"/>
              </a:rPr>
              <a:t>Curriculum evaluation is the process applied in educational institutions in assessing students’ understanding and abilities. </a:t>
            </a:r>
            <a:endParaRPr lang="en-US" sz="3600" dirty="0">
              <a:latin typeface="18thCentury" pitchFamily="2" charset="0"/>
            </a:endParaRPr>
          </a:p>
          <a:p>
            <a:pPr>
              <a:buFont typeface="Wingdings" panose="05000000000000000000" pitchFamily="2" charset="2"/>
              <a:buChar char="q"/>
            </a:pPr>
            <a:r>
              <a:rPr lang="en-US" sz="3600" dirty="0" smtClean="0">
                <a:latin typeface="18thCentury" pitchFamily="2" charset="0"/>
              </a:rPr>
              <a:t>It includes; </a:t>
            </a:r>
          </a:p>
          <a:p>
            <a:pPr lvl="1">
              <a:buFont typeface="Wingdings" panose="05000000000000000000" pitchFamily="2" charset="2"/>
              <a:buChar char="v"/>
            </a:pPr>
            <a:r>
              <a:rPr lang="en-US" sz="3400" dirty="0" smtClean="0">
                <a:latin typeface="18thCentury" pitchFamily="2" charset="0"/>
              </a:rPr>
              <a:t> information collection,</a:t>
            </a:r>
          </a:p>
          <a:p>
            <a:pPr lvl="1">
              <a:buFont typeface="Wingdings" panose="05000000000000000000" pitchFamily="2" charset="2"/>
              <a:buChar char="v"/>
            </a:pPr>
            <a:r>
              <a:rPr lang="en-US" sz="3400" dirty="0" smtClean="0">
                <a:latin typeface="18thCentury" pitchFamily="2" charset="0"/>
              </a:rPr>
              <a:t> information  synthesis and </a:t>
            </a:r>
          </a:p>
          <a:p>
            <a:pPr lvl="1">
              <a:buFont typeface="Wingdings" panose="05000000000000000000" pitchFamily="2" charset="2"/>
              <a:buChar char="v"/>
            </a:pPr>
            <a:r>
              <a:rPr lang="en-US" sz="3400" dirty="0" smtClean="0">
                <a:latin typeface="18thCentury" pitchFamily="2" charset="0"/>
              </a:rPr>
              <a:t>interpretation. </a:t>
            </a:r>
          </a:p>
          <a:p>
            <a:pPr>
              <a:buFont typeface="Wingdings" panose="05000000000000000000" pitchFamily="2" charset="2"/>
              <a:buChar char="q"/>
            </a:pPr>
            <a:r>
              <a:rPr lang="en-US" sz="3600" dirty="0" smtClean="0">
                <a:latin typeface="18thCentury" pitchFamily="2" charset="0"/>
              </a:rPr>
              <a:t>A comprehensive assessment system is applied in gathering the required </a:t>
            </a:r>
            <a:r>
              <a:rPr lang="en-US" sz="3600" dirty="0" smtClean="0">
                <a:latin typeface="18thCentury" pitchFamily="2" charset="0"/>
              </a:rPr>
              <a:t>information</a:t>
            </a:r>
            <a:r>
              <a:rPr lang="en-US" sz="3600" dirty="0">
                <a:latin typeface="18thCentury" pitchFamily="2" charset="0"/>
              </a:rPr>
              <a:t> </a:t>
            </a:r>
            <a:r>
              <a:rPr lang="en-US" sz="3600" dirty="0" smtClean="0">
                <a:latin typeface="18thCentury" pitchFamily="2" charset="0"/>
              </a:rPr>
              <a:t>(</a:t>
            </a:r>
            <a:r>
              <a:rPr lang="en-US" sz="3600" dirty="0" err="1" smtClean="0">
                <a:latin typeface="18thCentury" pitchFamily="2" charset="0"/>
              </a:rPr>
              <a:t>Bharvad</a:t>
            </a:r>
            <a:r>
              <a:rPr lang="en-US" sz="3600" dirty="0">
                <a:latin typeface="18thCentury" pitchFamily="2" charset="0"/>
              </a:rPr>
              <a:t>, </a:t>
            </a:r>
            <a:r>
              <a:rPr lang="en-US" sz="3600" dirty="0" smtClean="0">
                <a:latin typeface="18thCentury" pitchFamily="2" charset="0"/>
              </a:rPr>
              <a:t>2016</a:t>
            </a:r>
            <a:r>
              <a:rPr lang="en-US" sz="3600" dirty="0">
                <a:latin typeface="18thCentury" pitchFamily="2" charset="0"/>
              </a:rPr>
              <a:t>). </a:t>
            </a:r>
            <a:endParaRPr lang="en-US" sz="3600" dirty="0" smtClean="0">
              <a:latin typeface="18thCentury" pitchFamily="2" charset="0"/>
            </a:endParaRPr>
          </a:p>
        </p:txBody>
      </p:sp>
    </p:spTree>
    <p:extLst>
      <p:ext uri="{BB962C8B-B14F-4D97-AF65-F5344CB8AC3E}">
        <p14:creationId xmlns:p14="http://schemas.microsoft.com/office/powerpoint/2010/main" val="620933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5400" b="1" dirty="0" smtClean="0">
                <a:latin typeface="18thCentury" pitchFamily="2" charset="0"/>
              </a:rPr>
              <a:t>Importance of Curriculum </a:t>
            </a:r>
            <a:r>
              <a:rPr lang="en-US" sz="5400" b="1" dirty="0">
                <a:latin typeface="18thCentury" pitchFamily="2" charset="0"/>
              </a:rPr>
              <a:t>E</a:t>
            </a:r>
            <a:r>
              <a:rPr lang="en-US" sz="5400" b="1" dirty="0" smtClean="0">
                <a:latin typeface="18thCentury" pitchFamily="2" charset="0"/>
              </a:rPr>
              <a:t>valuation </a:t>
            </a:r>
            <a:endParaRPr lang="en-US" sz="5400" b="1" dirty="0">
              <a:latin typeface="18thCentury" pitchFamily="2" charset="0"/>
            </a:endParaRPr>
          </a:p>
        </p:txBody>
      </p:sp>
      <p:sp>
        <p:nvSpPr>
          <p:cNvPr id="5" name="Content Placeholder 4"/>
          <p:cNvSpPr>
            <a:spLocks noGrp="1"/>
          </p:cNvSpPr>
          <p:nvPr>
            <p:ph idx="1"/>
          </p:nvPr>
        </p:nvSpPr>
        <p:spPr/>
        <p:txBody>
          <a:bodyPr>
            <a:normAutofit/>
          </a:bodyPr>
          <a:lstStyle/>
          <a:p>
            <a:pPr>
              <a:buFont typeface="Wingdings" panose="05000000000000000000" pitchFamily="2" charset="2"/>
              <a:buChar char="q"/>
            </a:pPr>
            <a:r>
              <a:rPr lang="en-US" sz="3600" dirty="0" smtClean="0">
                <a:latin typeface="18thCentury" pitchFamily="2" charset="0"/>
              </a:rPr>
              <a:t>Helps in gathering feedback about the curriculum. </a:t>
            </a:r>
          </a:p>
          <a:p>
            <a:pPr>
              <a:buFont typeface="Wingdings" panose="05000000000000000000" pitchFamily="2" charset="2"/>
              <a:buChar char="q"/>
            </a:pPr>
            <a:r>
              <a:rPr lang="en-US" sz="3600" dirty="0" smtClean="0">
                <a:latin typeface="18thCentury" pitchFamily="2" charset="0"/>
              </a:rPr>
              <a:t>It is used in assessing the efficiency and effectiveness of the </a:t>
            </a:r>
            <a:r>
              <a:rPr lang="en-US" sz="3600" dirty="0" smtClean="0">
                <a:latin typeface="18thCentury" pitchFamily="2" charset="0"/>
              </a:rPr>
              <a:t>curriculum</a:t>
            </a:r>
            <a:r>
              <a:rPr lang="en-US" sz="3600" dirty="0">
                <a:latin typeface="18thCentury" pitchFamily="2" charset="0"/>
              </a:rPr>
              <a:t> </a:t>
            </a:r>
            <a:r>
              <a:rPr lang="en-US" sz="3600" dirty="0" smtClean="0">
                <a:latin typeface="18thCentury" pitchFamily="2" charset="0"/>
              </a:rPr>
              <a:t>(Norris</a:t>
            </a:r>
            <a:r>
              <a:rPr lang="en-US" sz="3600" dirty="0">
                <a:latin typeface="18thCentury" pitchFamily="2" charset="0"/>
              </a:rPr>
              <a:t>, </a:t>
            </a:r>
            <a:r>
              <a:rPr lang="en-US" sz="3600" dirty="0" smtClean="0">
                <a:latin typeface="18thCentury" pitchFamily="2" charset="0"/>
              </a:rPr>
              <a:t>2019</a:t>
            </a:r>
            <a:r>
              <a:rPr lang="en-US" sz="3600" dirty="0">
                <a:latin typeface="18thCentury" pitchFamily="2" charset="0"/>
              </a:rPr>
              <a:t>). </a:t>
            </a:r>
            <a:endParaRPr lang="en-US" sz="3600" dirty="0" smtClean="0">
              <a:latin typeface="18thCentury" pitchFamily="2" charset="0"/>
            </a:endParaRPr>
          </a:p>
          <a:p>
            <a:pPr>
              <a:buFont typeface="Wingdings" panose="05000000000000000000" pitchFamily="2" charset="2"/>
              <a:buChar char="q"/>
            </a:pPr>
            <a:r>
              <a:rPr lang="en-US" sz="3600" dirty="0" smtClean="0">
                <a:latin typeface="18thCentury" pitchFamily="2" charset="0"/>
              </a:rPr>
              <a:t>It is used to formulate policies for improvement of the curriculum. </a:t>
            </a:r>
            <a:endParaRPr lang="en-US" sz="3600" dirty="0">
              <a:latin typeface="18thCentury" pitchFamily="2" charset="0"/>
            </a:endParaRPr>
          </a:p>
        </p:txBody>
      </p:sp>
    </p:spTree>
    <p:extLst>
      <p:ext uri="{BB962C8B-B14F-4D97-AF65-F5344CB8AC3E}">
        <p14:creationId xmlns:p14="http://schemas.microsoft.com/office/powerpoint/2010/main" val="2342808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5400" b="1" dirty="0" smtClean="0">
                <a:latin typeface="18thCentury" pitchFamily="2" charset="0"/>
              </a:rPr>
              <a:t>Validity and Reliability </a:t>
            </a:r>
            <a:endParaRPr lang="en-US" sz="5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Autofit/>
          </a:bodyPr>
          <a:lstStyle/>
          <a:p>
            <a:pPr>
              <a:buFont typeface="Wingdings" panose="05000000000000000000" pitchFamily="2" charset="2"/>
              <a:buChar char="q"/>
            </a:pPr>
            <a:r>
              <a:rPr lang="en-US" sz="3600" dirty="0" smtClean="0">
                <a:latin typeface="18thCentury" pitchFamily="2" charset="0"/>
              </a:rPr>
              <a:t>Validity of curriculum evaluation encompasses the idea that the applied outcome measures are sensitive to the intended </a:t>
            </a:r>
            <a:r>
              <a:rPr lang="en-US" sz="3600" dirty="0" smtClean="0">
                <a:latin typeface="18thCentury" pitchFamily="2" charset="0"/>
              </a:rPr>
              <a:t>goals</a:t>
            </a:r>
            <a:r>
              <a:rPr lang="en-US" sz="3600" dirty="0">
                <a:latin typeface="18thCentury" pitchFamily="2" charset="0"/>
              </a:rPr>
              <a:t> </a:t>
            </a:r>
            <a:r>
              <a:rPr lang="en-US" sz="3600" dirty="0" smtClean="0">
                <a:latin typeface="18thCentury" pitchFamily="2" charset="0"/>
              </a:rPr>
              <a:t>(Carpenter</a:t>
            </a:r>
            <a:r>
              <a:rPr lang="en-US" sz="3600" dirty="0">
                <a:latin typeface="18thCentury" pitchFamily="2" charset="0"/>
              </a:rPr>
              <a:t>, </a:t>
            </a:r>
            <a:r>
              <a:rPr lang="en-US" sz="3600" dirty="0" smtClean="0">
                <a:latin typeface="18thCentury" pitchFamily="2" charset="0"/>
              </a:rPr>
              <a:t>2016</a:t>
            </a:r>
            <a:r>
              <a:rPr lang="en-US" sz="3600" dirty="0">
                <a:latin typeface="18thCentury" pitchFamily="2" charset="0"/>
              </a:rPr>
              <a:t>). </a:t>
            </a:r>
            <a:endParaRPr lang="en-US" sz="3600" dirty="0" smtClean="0">
              <a:latin typeface="18thCentury" pitchFamily="2" charset="0"/>
            </a:endParaRPr>
          </a:p>
          <a:p>
            <a:pPr>
              <a:buFont typeface="Wingdings" panose="05000000000000000000" pitchFamily="2" charset="2"/>
              <a:buChar char="q"/>
            </a:pPr>
            <a:r>
              <a:rPr lang="en-US" sz="3600" dirty="0" smtClean="0">
                <a:latin typeface="18thCentury" pitchFamily="2" charset="0"/>
              </a:rPr>
              <a:t>It is related to the purpose of the research and the relevant data for quantifying the process. </a:t>
            </a:r>
          </a:p>
          <a:p>
            <a:pPr>
              <a:buFont typeface="Wingdings" panose="05000000000000000000" pitchFamily="2" charset="2"/>
              <a:buChar char="q"/>
            </a:pPr>
            <a:r>
              <a:rPr lang="en-US" sz="3600" dirty="0" smtClean="0">
                <a:latin typeface="18thCentury" pitchFamily="2" charset="0"/>
              </a:rPr>
              <a:t>Reliability of evaluation entails the ability of the evaluation to provide accurate results. </a:t>
            </a:r>
          </a:p>
          <a:p>
            <a:pPr>
              <a:buFont typeface="Wingdings" panose="05000000000000000000" pitchFamily="2" charset="2"/>
              <a:buChar char="q"/>
            </a:pPr>
            <a:r>
              <a:rPr lang="en-US" sz="3600" dirty="0" smtClean="0">
                <a:latin typeface="18thCentury" pitchFamily="2" charset="0"/>
              </a:rPr>
              <a:t>Truth and accuracy is also encouraged in the Bible. </a:t>
            </a:r>
            <a:r>
              <a:rPr lang="en-US" sz="3600" dirty="0">
                <a:latin typeface="18thCentury" pitchFamily="2" charset="0"/>
              </a:rPr>
              <a:t>The </a:t>
            </a:r>
            <a:r>
              <a:rPr lang="en-US" sz="3600" cap="small" dirty="0">
                <a:latin typeface="18thCentury" pitchFamily="2" charset="0"/>
              </a:rPr>
              <a:t>Lord</a:t>
            </a:r>
            <a:r>
              <a:rPr lang="en-US" sz="3600" dirty="0">
                <a:latin typeface="18thCentury" pitchFamily="2" charset="0"/>
              </a:rPr>
              <a:t> detests lying lips,</a:t>
            </a:r>
            <a:br>
              <a:rPr lang="en-US" sz="3600" dirty="0">
                <a:latin typeface="18thCentury" pitchFamily="2" charset="0"/>
              </a:rPr>
            </a:br>
            <a:r>
              <a:rPr lang="en-US" sz="3600" dirty="0">
                <a:latin typeface="18thCentury" pitchFamily="2" charset="0"/>
              </a:rPr>
              <a:t>    but he delights in people who are trustworthy</a:t>
            </a:r>
            <a:endParaRPr lang="en-US" sz="3600" dirty="0" smtClean="0">
              <a:latin typeface="18thCentury" pitchFamily="2" charset="0"/>
            </a:endParaRPr>
          </a:p>
          <a:p>
            <a:pPr>
              <a:buFont typeface="Wingdings" panose="05000000000000000000" pitchFamily="2" charset="2"/>
              <a:buChar char="q"/>
            </a:pPr>
            <a:endParaRPr lang="en-US" sz="3600" dirty="0" smtClean="0">
              <a:latin typeface="18thCentury" pitchFamily="2" charset="0"/>
            </a:endParaRPr>
          </a:p>
          <a:p>
            <a:pPr>
              <a:buFont typeface="Wingdings" panose="05000000000000000000" pitchFamily="2" charset="2"/>
              <a:buChar char="q"/>
            </a:pPr>
            <a:endParaRPr lang="en-US" sz="3600" dirty="0">
              <a:latin typeface="18thCentury" pitchFamily="2" charset="0"/>
            </a:endParaRPr>
          </a:p>
        </p:txBody>
      </p:sp>
    </p:spTree>
    <p:extLst>
      <p:ext uri="{BB962C8B-B14F-4D97-AF65-F5344CB8AC3E}">
        <p14:creationId xmlns:p14="http://schemas.microsoft.com/office/powerpoint/2010/main" val="1401371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5400" b="1" dirty="0" smtClean="0">
                <a:latin typeface="18thCentury" pitchFamily="2" charset="0"/>
              </a:rPr>
              <a:t>Understanding Validity and Reliability</a:t>
            </a:r>
            <a:endParaRPr lang="en-US" sz="5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rmAutofit/>
          </a:bodyPr>
          <a:lstStyle/>
          <a:p>
            <a:pPr>
              <a:buFont typeface="Wingdings" panose="05000000000000000000" pitchFamily="2" charset="2"/>
              <a:buChar char="q"/>
            </a:pPr>
            <a:r>
              <a:rPr lang="en-US" sz="2800" dirty="0" smtClean="0">
                <a:latin typeface="18thCentury" pitchFamily="2" charset="0"/>
              </a:rPr>
              <a:t>Validity and reliability of evaluation allows educators in improving their students’ lives. </a:t>
            </a:r>
          </a:p>
          <a:p>
            <a:pPr>
              <a:buFont typeface="Wingdings" panose="05000000000000000000" pitchFamily="2" charset="2"/>
              <a:buChar char="q"/>
            </a:pPr>
            <a:r>
              <a:rPr lang="en-US" sz="2800" dirty="0" smtClean="0">
                <a:latin typeface="18thCentury" pitchFamily="2" charset="0"/>
              </a:rPr>
              <a:t>It also allows educators to quantify their goals before instrument selection. </a:t>
            </a:r>
          </a:p>
          <a:p>
            <a:pPr>
              <a:buFont typeface="Wingdings" panose="05000000000000000000" pitchFamily="2" charset="2"/>
              <a:buChar char="q"/>
            </a:pPr>
            <a:r>
              <a:rPr lang="en-US" sz="2800" dirty="0" smtClean="0">
                <a:latin typeface="18thCentury" pitchFamily="2" charset="0"/>
              </a:rPr>
              <a:t>Truth </a:t>
            </a:r>
            <a:r>
              <a:rPr lang="en-US" sz="2800" dirty="0">
                <a:latin typeface="18thCentury" pitchFamily="2" charset="0"/>
              </a:rPr>
              <a:t>and accuracy is also encouraged in the Bible. Proverbs </a:t>
            </a:r>
            <a:r>
              <a:rPr lang="en-US" sz="2800" dirty="0" smtClean="0">
                <a:latin typeface="18thCentury" pitchFamily="2" charset="0"/>
              </a:rPr>
              <a:t>12:22 “The</a:t>
            </a:r>
            <a:r>
              <a:rPr lang="en-US" sz="2800" dirty="0">
                <a:latin typeface="18thCentury" pitchFamily="2" charset="0"/>
              </a:rPr>
              <a:t> </a:t>
            </a:r>
            <a:r>
              <a:rPr lang="en-US" sz="2800" cap="small" dirty="0">
                <a:latin typeface="18thCentury" pitchFamily="2" charset="0"/>
              </a:rPr>
              <a:t>Lord</a:t>
            </a:r>
            <a:r>
              <a:rPr lang="en-US" sz="2800" dirty="0">
                <a:latin typeface="18thCentury" pitchFamily="2" charset="0"/>
              </a:rPr>
              <a:t> detests lying lips,</a:t>
            </a:r>
            <a:br>
              <a:rPr lang="en-US" sz="2800" dirty="0">
                <a:latin typeface="18thCentury" pitchFamily="2" charset="0"/>
              </a:rPr>
            </a:br>
            <a:r>
              <a:rPr lang="en-US" sz="2800" dirty="0">
                <a:latin typeface="18thCentury" pitchFamily="2" charset="0"/>
              </a:rPr>
              <a:t>   but he delights in people who are </a:t>
            </a:r>
            <a:r>
              <a:rPr lang="en-US" sz="2800" dirty="0" smtClean="0">
                <a:latin typeface="18thCentury" pitchFamily="2" charset="0"/>
              </a:rPr>
              <a:t>trustworthy”</a:t>
            </a:r>
            <a:endParaRPr lang="en-US" sz="2800" dirty="0">
              <a:latin typeface="18thCentury" pitchFamily="2" charset="0"/>
            </a:endParaRPr>
          </a:p>
          <a:p>
            <a:pPr marL="0" indent="0">
              <a:buNone/>
            </a:pPr>
            <a:endParaRPr lang="en-US" sz="2800" dirty="0" smtClean="0">
              <a:latin typeface="18thCentury" pitchFamily="2" charset="0"/>
            </a:endParaRPr>
          </a:p>
          <a:p>
            <a:pPr>
              <a:buFont typeface="Wingdings" panose="05000000000000000000" pitchFamily="2" charset="2"/>
              <a:buChar char="q"/>
            </a:pPr>
            <a:endParaRPr lang="en-US" sz="2800" dirty="0" smtClean="0">
              <a:latin typeface="18thCentury" pitchFamily="2" charset="0"/>
            </a:endParaRPr>
          </a:p>
        </p:txBody>
      </p:sp>
    </p:spTree>
    <p:extLst>
      <p:ext uri="{BB962C8B-B14F-4D97-AF65-F5344CB8AC3E}">
        <p14:creationId xmlns:p14="http://schemas.microsoft.com/office/powerpoint/2010/main" val="3416011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5400" b="1" dirty="0" smtClean="0">
                <a:latin typeface="18thCentury" pitchFamily="2" charset="0"/>
              </a:rPr>
              <a:t>Culturally </a:t>
            </a:r>
            <a:r>
              <a:rPr lang="en-US" sz="5400" b="1" dirty="0">
                <a:latin typeface="18thCentury" pitchFamily="2" charset="0"/>
              </a:rPr>
              <a:t>responsive teaching</a:t>
            </a:r>
          </a:p>
        </p:txBody>
      </p:sp>
      <p:sp>
        <p:nvSpPr>
          <p:cNvPr id="5" name="Content Placeholder 4"/>
          <p:cNvSpPr>
            <a:spLocks noGrp="1"/>
          </p:cNvSpPr>
          <p:nvPr>
            <p:ph idx="1"/>
          </p:nvPr>
        </p:nvSpPr>
        <p:spPr>
          <a:xfrm>
            <a:off x="1104293" y="1652868"/>
            <a:ext cx="8946541" cy="4195481"/>
          </a:xfrm>
        </p:spPr>
        <p:txBody>
          <a:bodyPr>
            <a:normAutofit/>
          </a:bodyPr>
          <a:lstStyle/>
          <a:p>
            <a:pPr>
              <a:buFont typeface="Wingdings" panose="05000000000000000000" pitchFamily="2" charset="2"/>
              <a:buChar char="Ø"/>
            </a:pPr>
            <a:r>
              <a:rPr lang="en-US" sz="4000" dirty="0" smtClean="0">
                <a:latin typeface="18thCentury" pitchFamily="2" charset="0"/>
              </a:rPr>
              <a:t>Includes considering the cultural references of students in </a:t>
            </a:r>
            <a:r>
              <a:rPr lang="en-US" sz="4000" dirty="0">
                <a:latin typeface="18thCentury" pitchFamily="2" charset="0"/>
              </a:rPr>
              <a:t>teaching </a:t>
            </a:r>
            <a:r>
              <a:rPr lang="en-US" sz="4000" dirty="0" smtClean="0">
                <a:latin typeface="18thCentury" pitchFamily="2" charset="0"/>
              </a:rPr>
              <a:t>(Gay</a:t>
            </a:r>
            <a:r>
              <a:rPr lang="en-US" sz="4000" dirty="0">
                <a:latin typeface="18thCentury" pitchFamily="2" charset="0"/>
              </a:rPr>
              <a:t>, </a:t>
            </a:r>
            <a:r>
              <a:rPr lang="en-US" sz="4000" dirty="0" smtClean="0">
                <a:latin typeface="18thCentury" pitchFamily="2" charset="0"/>
              </a:rPr>
              <a:t>2018</a:t>
            </a:r>
            <a:r>
              <a:rPr lang="en-US" sz="4000" dirty="0">
                <a:latin typeface="18thCentury" pitchFamily="2" charset="0"/>
              </a:rPr>
              <a:t>). </a:t>
            </a:r>
            <a:endParaRPr lang="en-US" sz="4000" dirty="0" smtClean="0">
              <a:latin typeface="18thCentury" pitchFamily="2" charset="0"/>
            </a:endParaRPr>
          </a:p>
          <a:p>
            <a:pPr>
              <a:buFont typeface="Wingdings" panose="05000000000000000000" pitchFamily="2" charset="2"/>
              <a:buChar char="Ø"/>
            </a:pPr>
            <a:r>
              <a:rPr lang="en-US" sz="4000" dirty="0" smtClean="0">
                <a:latin typeface="18thCentury" pitchFamily="2" charset="0"/>
              </a:rPr>
              <a:t>Considers the differences in student backgrounds experiences and prior knowledge. </a:t>
            </a:r>
          </a:p>
          <a:p>
            <a:pPr>
              <a:buFont typeface="Wingdings" panose="05000000000000000000" pitchFamily="2" charset="2"/>
              <a:buChar char="Ø"/>
            </a:pPr>
            <a:r>
              <a:rPr lang="en-US" sz="4000" dirty="0" smtClean="0">
                <a:latin typeface="18thCentury" pitchFamily="2" charset="0"/>
              </a:rPr>
              <a:t>It encompasses cultural teaching which reflects the prevailing social context.</a:t>
            </a:r>
          </a:p>
        </p:txBody>
      </p:sp>
    </p:spTree>
    <p:extLst>
      <p:ext uri="{BB962C8B-B14F-4D97-AF65-F5344CB8AC3E}">
        <p14:creationId xmlns:p14="http://schemas.microsoft.com/office/powerpoint/2010/main" val="13117780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4400" b="1" dirty="0" smtClean="0">
                <a:latin typeface="18thCentury" pitchFamily="2" charset="0"/>
              </a:rPr>
              <a:t>Importance of culturally responsive teaching </a:t>
            </a:r>
            <a:endParaRPr lang="en-US" sz="4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rmAutofit/>
          </a:bodyPr>
          <a:lstStyle/>
          <a:p>
            <a:pPr>
              <a:buFont typeface="Wingdings" panose="05000000000000000000" pitchFamily="2" charset="2"/>
              <a:buChar char="Ø"/>
            </a:pPr>
            <a:r>
              <a:rPr lang="en-US" sz="4000" dirty="0" smtClean="0">
                <a:latin typeface="18thCentury" pitchFamily="2" charset="0"/>
              </a:rPr>
              <a:t>Helps in strengthening the sense of identity for each student</a:t>
            </a:r>
            <a:r>
              <a:rPr lang="en-US" sz="4000" dirty="0" smtClean="0">
                <a:latin typeface="18thCentury" pitchFamily="2" charset="0"/>
              </a:rPr>
              <a:t>.</a:t>
            </a:r>
          </a:p>
          <a:p>
            <a:pPr>
              <a:buFont typeface="Wingdings" panose="05000000000000000000" pitchFamily="2" charset="2"/>
              <a:buChar char="Ø"/>
            </a:pPr>
            <a:r>
              <a:rPr lang="en-US" sz="4000" dirty="0" smtClean="0">
                <a:latin typeface="18thCentury" pitchFamily="2" charset="0"/>
              </a:rPr>
              <a:t>It helps in promoting equity and </a:t>
            </a:r>
            <a:r>
              <a:rPr lang="en-US" sz="4000" dirty="0">
                <a:latin typeface="18thCentury" pitchFamily="2" charset="0"/>
              </a:rPr>
              <a:t>inclusive learning (Gay, 2018). </a:t>
            </a:r>
            <a:endParaRPr lang="en-US" sz="4000" dirty="0" smtClean="0">
              <a:latin typeface="18thCentury" pitchFamily="2" charset="0"/>
            </a:endParaRPr>
          </a:p>
          <a:p>
            <a:pPr>
              <a:buFont typeface="Wingdings" panose="05000000000000000000" pitchFamily="2" charset="2"/>
              <a:buChar char="Ø"/>
            </a:pPr>
            <a:r>
              <a:rPr lang="en-US" sz="4000" dirty="0" smtClean="0">
                <a:latin typeface="18thCentury" pitchFamily="2" charset="0"/>
              </a:rPr>
              <a:t>Supports critical thinking</a:t>
            </a:r>
            <a:endParaRPr lang="en-US" sz="4000" dirty="0" smtClean="0">
              <a:latin typeface="18thCentury" pitchFamily="2" charset="0"/>
            </a:endParaRPr>
          </a:p>
        </p:txBody>
      </p:sp>
    </p:spTree>
    <p:extLst>
      <p:ext uri="{BB962C8B-B14F-4D97-AF65-F5344CB8AC3E}">
        <p14:creationId xmlns:p14="http://schemas.microsoft.com/office/powerpoint/2010/main" val="1761419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4400" b="1" dirty="0" smtClean="0">
                <a:latin typeface="18thCentury" pitchFamily="2" charset="0"/>
              </a:rPr>
              <a:t>Assessment of learning (AFL) </a:t>
            </a:r>
            <a:endParaRPr lang="en-US" sz="4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rmAutofit lnSpcReduction="10000"/>
          </a:bodyPr>
          <a:lstStyle/>
          <a:p>
            <a:pPr>
              <a:buFont typeface="Wingdings" panose="05000000000000000000" pitchFamily="2" charset="2"/>
              <a:buChar char="Ø"/>
            </a:pPr>
            <a:r>
              <a:rPr lang="en-US" sz="4000" dirty="0" smtClean="0">
                <a:latin typeface="18thCentury" pitchFamily="2" charset="0"/>
              </a:rPr>
              <a:t>It is the approach of creating feedback and then using it to improve the performance of </a:t>
            </a:r>
            <a:r>
              <a:rPr lang="en-US" sz="4000" dirty="0">
                <a:latin typeface="18thCentury" pitchFamily="2" charset="0"/>
              </a:rPr>
              <a:t>the students </a:t>
            </a:r>
            <a:r>
              <a:rPr lang="en-US" sz="4000" dirty="0" smtClean="0">
                <a:latin typeface="18thCentury" pitchFamily="2" charset="0"/>
              </a:rPr>
              <a:t>(Gardner</a:t>
            </a:r>
            <a:r>
              <a:rPr lang="en-US" sz="4000" dirty="0">
                <a:latin typeface="18thCentury" pitchFamily="2" charset="0"/>
              </a:rPr>
              <a:t>,  </a:t>
            </a:r>
            <a:r>
              <a:rPr lang="en-US" sz="4000" dirty="0" smtClean="0">
                <a:latin typeface="18thCentury" pitchFamily="2" charset="0"/>
              </a:rPr>
              <a:t>2012</a:t>
            </a:r>
            <a:r>
              <a:rPr lang="en-US" sz="4000" dirty="0">
                <a:latin typeface="18thCentury" pitchFamily="2" charset="0"/>
              </a:rPr>
              <a:t>).</a:t>
            </a:r>
            <a:endParaRPr lang="en-US" sz="4000" dirty="0" smtClean="0">
              <a:latin typeface="18thCentury" pitchFamily="2" charset="0"/>
            </a:endParaRPr>
          </a:p>
          <a:p>
            <a:pPr>
              <a:buFont typeface="Wingdings" panose="05000000000000000000" pitchFamily="2" charset="2"/>
              <a:buChar char="Ø"/>
            </a:pPr>
            <a:r>
              <a:rPr lang="en-US" sz="4000" dirty="0" smtClean="0">
                <a:latin typeface="18thCentury" pitchFamily="2" charset="0"/>
              </a:rPr>
              <a:t>The approach is more involving to the student creating more confidence in studies. </a:t>
            </a:r>
          </a:p>
          <a:p>
            <a:pPr>
              <a:buFont typeface="Wingdings" panose="05000000000000000000" pitchFamily="2" charset="2"/>
              <a:buChar char="Ø"/>
            </a:pPr>
            <a:r>
              <a:rPr lang="en-US" sz="4000" dirty="0" smtClean="0">
                <a:latin typeface="18thCentury" pitchFamily="2" charset="0"/>
              </a:rPr>
              <a:t>It is important in closing the gap between the current situation of the learner and their wishes. </a:t>
            </a:r>
            <a:endParaRPr lang="en-US" sz="4000" dirty="0" smtClean="0">
              <a:latin typeface="18thCentury" pitchFamily="2" charset="0"/>
            </a:endParaRPr>
          </a:p>
        </p:txBody>
      </p:sp>
    </p:spTree>
    <p:extLst>
      <p:ext uri="{BB962C8B-B14F-4D97-AF65-F5344CB8AC3E}">
        <p14:creationId xmlns:p14="http://schemas.microsoft.com/office/powerpoint/2010/main" val="329276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4400" b="1" dirty="0" smtClean="0">
                <a:latin typeface="18thCentury" pitchFamily="2" charset="0"/>
              </a:rPr>
              <a:t>AFL Biblical worldview </a:t>
            </a:r>
            <a:endParaRPr lang="en-US" sz="4400" b="1" dirty="0">
              <a:latin typeface="18thCentury" pitchFamily="2" charset="0"/>
            </a:endParaRPr>
          </a:p>
        </p:txBody>
      </p:sp>
      <p:sp>
        <p:nvSpPr>
          <p:cNvPr id="5" name="Content Placeholder 4"/>
          <p:cNvSpPr>
            <a:spLocks noGrp="1"/>
          </p:cNvSpPr>
          <p:nvPr>
            <p:ph idx="1"/>
          </p:nvPr>
        </p:nvSpPr>
        <p:spPr>
          <a:xfrm>
            <a:off x="1104293" y="1652868"/>
            <a:ext cx="8946541" cy="4195481"/>
          </a:xfrm>
        </p:spPr>
        <p:txBody>
          <a:bodyPr>
            <a:normAutofit/>
          </a:bodyPr>
          <a:lstStyle/>
          <a:p>
            <a:pPr>
              <a:buFont typeface="Wingdings" panose="05000000000000000000" pitchFamily="2" charset="2"/>
              <a:buChar char="Ø"/>
            </a:pPr>
            <a:r>
              <a:rPr lang="en-US" sz="3600" dirty="0" smtClean="0">
                <a:latin typeface="18thCentury" pitchFamily="2" charset="0"/>
              </a:rPr>
              <a:t>The bible encourages the use of evidence in every practice. </a:t>
            </a:r>
          </a:p>
          <a:p>
            <a:pPr>
              <a:buFont typeface="Wingdings" panose="05000000000000000000" pitchFamily="2" charset="2"/>
              <a:buChar char="Ø"/>
            </a:pPr>
            <a:r>
              <a:rPr lang="en-US" sz="3600" b="1" dirty="0" smtClean="0">
                <a:latin typeface="18thCentury" pitchFamily="2" charset="0"/>
                <a:hlinkClick r:id="rId3"/>
              </a:rPr>
              <a:t>“Philippians 4:9</a:t>
            </a:r>
            <a:r>
              <a:rPr lang="en-US" sz="3600" b="1" dirty="0" smtClean="0">
                <a:latin typeface="18thCentury" pitchFamily="2" charset="0"/>
              </a:rPr>
              <a:t> </a:t>
            </a:r>
            <a:r>
              <a:rPr lang="en-US" sz="3600" dirty="0" smtClean="0">
                <a:latin typeface="18thCentury" pitchFamily="2" charset="0"/>
              </a:rPr>
              <a:t>Whatever </a:t>
            </a:r>
            <a:r>
              <a:rPr lang="en-US" sz="3600" dirty="0">
                <a:latin typeface="18thCentury" pitchFamily="2" charset="0"/>
              </a:rPr>
              <a:t>you have learned or received or heard from me, or seen in me—put it into practice. And the God of peace will be with </a:t>
            </a:r>
            <a:r>
              <a:rPr lang="en-US" sz="3600" dirty="0" smtClean="0">
                <a:latin typeface="18thCentury" pitchFamily="2" charset="0"/>
              </a:rPr>
              <a:t>you”</a:t>
            </a:r>
            <a:endParaRPr lang="en-US" sz="3600" dirty="0" smtClean="0">
              <a:latin typeface="18thCentury" pitchFamily="2" charset="0"/>
            </a:endParaRPr>
          </a:p>
          <a:p>
            <a:pPr>
              <a:buFont typeface="Wingdings" panose="05000000000000000000" pitchFamily="2" charset="2"/>
              <a:buChar char="Ø"/>
            </a:pPr>
            <a:r>
              <a:rPr lang="en-US" sz="3600" dirty="0" smtClean="0">
                <a:latin typeface="18thCentury" pitchFamily="2" charset="0"/>
              </a:rPr>
              <a:t>Evidence can include feedback or assessment results</a:t>
            </a:r>
            <a:endParaRPr lang="en-US" sz="3600" dirty="0" smtClean="0">
              <a:latin typeface="18thCentury" pitchFamily="2" charset="0"/>
            </a:endParaRPr>
          </a:p>
        </p:txBody>
      </p:sp>
    </p:spTree>
    <p:extLst>
      <p:ext uri="{BB962C8B-B14F-4D97-AF65-F5344CB8AC3E}">
        <p14:creationId xmlns:p14="http://schemas.microsoft.com/office/powerpoint/2010/main" val="7819206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289</TotalTime>
  <Words>1232</Words>
  <Application>Microsoft Office PowerPoint</Application>
  <PresentationFormat>Widescreen</PresentationFormat>
  <Paragraphs>88</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18thCentury</vt:lpstr>
      <vt:lpstr>Arial</vt:lpstr>
      <vt:lpstr>Calibri</vt:lpstr>
      <vt:lpstr>Century Gothic</vt:lpstr>
      <vt:lpstr>Wingdings</vt:lpstr>
      <vt:lpstr>Wingdings 3</vt:lpstr>
      <vt:lpstr>Ion</vt:lpstr>
      <vt:lpstr>Curriculum Evaluation </vt:lpstr>
      <vt:lpstr>Introduction  </vt:lpstr>
      <vt:lpstr>Importance of Curriculum Evaluation </vt:lpstr>
      <vt:lpstr>Validity and Reliability </vt:lpstr>
      <vt:lpstr>Understanding Validity and Reliability</vt:lpstr>
      <vt:lpstr>Culturally responsive teaching</vt:lpstr>
      <vt:lpstr>Importance of culturally responsive teaching </vt:lpstr>
      <vt:lpstr>Assessment of learning (AFL) </vt:lpstr>
      <vt:lpstr>AFL Biblical worldview </vt:lpstr>
      <vt:lpstr>Application of curriculum evaluation</vt:lpstr>
      <vt:lpstr>Conclusion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78</cp:revision>
  <dcterms:created xsi:type="dcterms:W3CDTF">2021-06-30T23:43:43Z</dcterms:created>
  <dcterms:modified xsi:type="dcterms:W3CDTF">2021-07-01T04:44:56Z</dcterms:modified>
</cp:coreProperties>
</file>